
<file path=[Content_Types].xml><?xml version="1.0" encoding="utf-8"?>
<Types xmlns="http://schemas.openxmlformats.org/package/2006/content-types">
  <Default Extension="xml" ContentType="application/xml"/>
  <Default Extension="wdp" ContentType="image/vnd.ms-photo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31" r:id="rId2"/>
    <p:sldId id="332" r:id="rId3"/>
    <p:sldId id="262" r:id="rId4"/>
    <p:sldId id="263" r:id="rId5"/>
    <p:sldId id="264" r:id="rId6"/>
    <p:sldId id="265" r:id="rId7"/>
    <p:sldId id="266" r:id="rId8"/>
    <p:sldId id="267" r:id="rId9"/>
    <p:sldId id="333" r:id="rId10"/>
    <p:sldId id="261" r:id="rId11"/>
    <p:sldId id="259" r:id="rId12"/>
    <p:sldId id="258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27" r:id="rId21"/>
    <p:sldId id="276" r:id="rId22"/>
    <p:sldId id="277" r:id="rId23"/>
    <p:sldId id="279" r:id="rId24"/>
    <p:sldId id="325" r:id="rId25"/>
    <p:sldId id="336" r:id="rId26"/>
    <p:sldId id="280" r:id="rId27"/>
    <p:sldId id="281" r:id="rId28"/>
    <p:sldId id="338" r:id="rId29"/>
    <p:sldId id="339" r:id="rId30"/>
    <p:sldId id="329" r:id="rId31"/>
    <p:sldId id="290" r:id="rId32"/>
    <p:sldId id="291" r:id="rId33"/>
    <p:sldId id="292" r:id="rId34"/>
    <p:sldId id="293" r:id="rId35"/>
    <p:sldId id="294" r:id="rId36"/>
    <p:sldId id="296" r:id="rId37"/>
    <p:sldId id="304" r:id="rId38"/>
    <p:sldId id="305" r:id="rId39"/>
    <p:sldId id="306" r:id="rId40"/>
    <p:sldId id="307" r:id="rId41"/>
    <p:sldId id="308" r:id="rId42"/>
    <p:sldId id="309" r:id="rId43"/>
    <p:sldId id="315" r:id="rId44"/>
    <p:sldId id="316" r:id="rId45"/>
    <p:sldId id="317" r:id="rId46"/>
    <p:sldId id="318" r:id="rId47"/>
    <p:sldId id="319" r:id="rId48"/>
    <p:sldId id="321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2" autoAdjust="0"/>
    <p:restoredTop sz="94660"/>
  </p:normalViewPr>
  <p:slideViewPr>
    <p:cSldViewPr>
      <p:cViewPr varScale="1">
        <p:scale>
          <a:sx n="68" d="100"/>
          <a:sy n="68" d="100"/>
        </p:scale>
        <p:origin x="-112" y="-1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3BDB6-DEDD-4C4A-9FFF-E95C4E27D91C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E15E0-53D6-A541-A911-36A68CDE6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54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E15E0-53D6-A541-A911-36A68CDE6D2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40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FCAE-8541-4378-A5AC-3E1CE42E2AC8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620D-1FA8-42EE-BD1C-C331D8B4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29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FCAE-8541-4378-A5AC-3E1CE42E2AC8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620D-1FA8-42EE-BD1C-C331D8B4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5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FCAE-8541-4378-A5AC-3E1CE42E2AC8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620D-1FA8-42EE-BD1C-C331D8B4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44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FCAE-8541-4378-A5AC-3E1CE42E2AC8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620D-1FA8-42EE-BD1C-C331D8B4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41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FCAE-8541-4378-A5AC-3E1CE42E2AC8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620D-1FA8-42EE-BD1C-C331D8B4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3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FCAE-8541-4378-A5AC-3E1CE42E2AC8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620D-1FA8-42EE-BD1C-C331D8B4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02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FCAE-8541-4378-A5AC-3E1CE42E2AC8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620D-1FA8-42EE-BD1C-C331D8B4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3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FCAE-8541-4378-A5AC-3E1CE42E2AC8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620D-1FA8-42EE-BD1C-C331D8B4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89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FCAE-8541-4378-A5AC-3E1CE42E2AC8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620D-1FA8-42EE-BD1C-C331D8B4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59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FCAE-8541-4378-A5AC-3E1CE42E2AC8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620D-1FA8-42EE-BD1C-C331D8B4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8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FCAE-8541-4378-A5AC-3E1CE42E2AC8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620D-1FA8-42EE-BD1C-C331D8B4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2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2FCAE-8541-4378-A5AC-3E1CE42E2AC8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C620D-1FA8-42EE-BD1C-C331D8B4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8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microsoft.com/office/2007/relationships/hdphoto" Target="../media/hdphoto6.wdp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microsoft.com/office/2007/relationships/hdphoto" Target="../media/hdphoto7.wdp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microsoft.com/office/2007/relationships/hdphoto" Target="../media/hdphoto8.wdp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3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times they are a </a:t>
            </a:r>
            <a:r>
              <a:rPr lang="en-US" dirty="0" err="1" smtClean="0"/>
              <a:t>changin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Community</a:t>
            </a:r>
          </a:p>
          <a:p>
            <a:pPr marL="0" indent="0" algn="ctr">
              <a:buNone/>
            </a:pPr>
            <a:r>
              <a:rPr lang="en-US" dirty="0" smtClean="0"/>
              <a:t>Social Interaction</a:t>
            </a:r>
          </a:p>
          <a:p>
            <a:pPr marL="0" indent="0" algn="ctr">
              <a:buNone/>
            </a:pPr>
            <a:r>
              <a:rPr lang="en-US" dirty="0" smtClean="0"/>
              <a:t>Civic Duty</a:t>
            </a:r>
          </a:p>
          <a:p>
            <a:pPr marL="0" indent="0" algn="ctr">
              <a:buNone/>
            </a:pPr>
            <a:r>
              <a:rPr lang="en-US" dirty="0" smtClean="0"/>
              <a:t>OR</a:t>
            </a:r>
          </a:p>
          <a:p>
            <a:pPr marL="0" indent="0" algn="ctr">
              <a:buNone/>
            </a:pPr>
            <a:r>
              <a:rPr lang="en-US" dirty="0" smtClean="0"/>
              <a:t>Individualism</a:t>
            </a:r>
          </a:p>
          <a:p>
            <a:pPr marL="0" indent="0" algn="ctr">
              <a:buNone/>
            </a:pPr>
            <a:r>
              <a:rPr lang="en-US" dirty="0" smtClean="0"/>
              <a:t>Narcissism</a:t>
            </a:r>
          </a:p>
          <a:p>
            <a:pPr marL="0" indent="0" algn="ctr">
              <a:buNone/>
            </a:pPr>
            <a:r>
              <a:rPr lang="en-US" dirty="0" smtClean="0"/>
              <a:t>Fame Chasers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880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DO YOU TRUST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" y="1666081"/>
            <a:ext cx="7988300" cy="4394200"/>
          </a:xfrm>
        </p:spPr>
      </p:pic>
    </p:spTree>
    <p:extLst>
      <p:ext uri="{BB962C8B-B14F-4D97-AF65-F5344CB8AC3E}">
        <p14:creationId xmlns:p14="http://schemas.microsoft.com/office/powerpoint/2010/main" val="3932157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DO YOU TRUST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439194"/>
            <a:ext cx="5715000" cy="2847975"/>
          </a:xfrm>
        </p:spPr>
      </p:pic>
    </p:spTree>
    <p:extLst>
      <p:ext uri="{BB962C8B-B14F-4D97-AF65-F5344CB8AC3E}">
        <p14:creationId xmlns:p14="http://schemas.microsoft.com/office/powerpoint/2010/main" val="4259531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 POLITICIANS AND PEOPLE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12" y="2415381"/>
            <a:ext cx="4829175" cy="2895600"/>
          </a:xfrm>
        </p:spPr>
      </p:pic>
    </p:spTree>
    <p:extLst>
      <p:ext uri="{BB962C8B-B14F-4D97-AF65-F5344CB8AC3E}">
        <p14:creationId xmlns:p14="http://schemas.microsoft.com/office/powerpoint/2010/main" val="161222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LIBRARY OF CONGRESS		14 MILLION</a:t>
            </a:r>
          </a:p>
          <a:p>
            <a:pPr marL="0" indent="0">
              <a:buNone/>
            </a:pPr>
            <a:r>
              <a:rPr lang="en-US" dirty="0" smtClean="0"/>
              <a:t>FLICKR					8 BILLION</a:t>
            </a:r>
          </a:p>
          <a:p>
            <a:pPr marL="0" indent="0">
              <a:buNone/>
            </a:pPr>
            <a:r>
              <a:rPr lang="en-US" dirty="0" smtClean="0"/>
              <a:t>INSTAGRAM				15 BILLION</a:t>
            </a:r>
          </a:p>
          <a:p>
            <a:pPr marL="0" indent="0">
              <a:buNone/>
            </a:pPr>
            <a:r>
              <a:rPr lang="en-US" dirty="0" smtClean="0"/>
              <a:t>FACEBOOK					250 BILLION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380 BILLION IN 2012</a:t>
            </a:r>
          </a:p>
          <a:p>
            <a:pPr marL="0" indent="0">
              <a:buNone/>
            </a:pPr>
            <a:r>
              <a:rPr lang="en-US" dirty="0" smtClean="0"/>
              <a:t>880 BILLION IN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7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BENJAMIN FRANKLIN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STANFORD PROFESSOR STUDIES FRANKLIN WITH THE FACEBOOK SYSTEM</a:t>
            </a:r>
          </a:p>
          <a:p>
            <a:r>
              <a:rPr lang="en-US" dirty="0" smtClean="0"/>
              <a:t>LOOKING AT HIS SOCIAL NETWORKS AND WHO HE CORESPONDED WITH TO DETERMINE HIS INTEREST RATHER THAN READING HIS LETTERS!!!!!!!!</a:t>
            </a:r>
          </a:p>
          <a:p>
            <a:r>
              <a:rPr lang="en-US" dirty="0" smtClean="0"/>
              <a:t>ONLY BECAUSE OF THE NEW COMPUTER TECHNOLOGY CAN THIS BE DONE</a:t>
            </a:r>
          </a:p>
          <a:p>
            <a:r>
              <a:rPr lang="en-US" dirty="0" smtClean="0"/>
              <a:t>WHY????????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 SOCIAL RELATIONSHIPS</a:t>
            </a:r>
            <a:br>
              <a:rPr lang="en-US" dirty="0" smtClean="0"/>
            </a:br>
            <a:r>
              <a:rPr lang="en-US" dirty="0" smtClean="0"/>
              <a:t>NARCISSISM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 out what child is doing by monitor their </a:t>
            </a:r>
            <a:r>
              <a:rPr lang="en-US" dirty="0"/>
              <a:t>F</a:t>
            </a:r>
            <a:r>
              <a:rPr lang="en-US" dirty="0" smtClean="0"/>
              <a:t>acebook page</a:t>
            </a:r>
          </a:p>
          <a:p>
            <a:r>
              <a:rPr lang="en-US" dirty="0" smtClean="0"/>
              <a:t>At work every 10 minutes check email to see if someone is thinking about you</a:t>
            </a:r>
          </a:p>
          <a:p>
            <a:r>
              <a:rPr lang="en-US" dirty="0" smtClean="0"/>
              <a:t>Pictures of yourself to see how good you look</a:t>
            </a:r>
          </a:p>
          <a:p>
            <a:r>
              <a:rPr lang="en-US" dirty="0" smtClean="0"/>
              <a:t>Attention spans fragmented into nanoseconds</a:t>
            </a:r>
          </a:p>
          <a:p>
            <a:r>
              <a:rPr lang="en-US" dirty="0" smtClean="0"/>
              <a:t>Measuring social life by the number of Facebook friends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177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NARCISSISM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Raising the generations of obsessive compulsive narcissists</a:t>
            </a:r>
          </a:p>
          <a:p>
            <a:r>
              <a:rPr lang="en-US" dirty="0" smtClean="0"/>
              <a:t>Instant gratification</a:t>
            </a:r>
          </a:p>
          <a:p>
            <a:r>
              <a:rPr lang="en-US" dirty="0" smtClean="0"/>
              <a:t>Self gratification</a:t>
            </a:r>
          </a:p>
          <a:p>
            <a:r>
              <a:rPr lang="en-US" dirty="0" smtClean="0"/>
              <a:t>Intentional simplification of the complex and ambiguous</a:t>
            </a:r>
          </a:p>
          <a:p>
            <a:r>
              <a:rPr lang="en-US" dirty="0" smtClean="0"/>
              <a:t>“Dumbing down”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65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Society is putting itself to sleep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Brave New </a:t>
            </a:r>
            <a:r>
              <a:rPr lang="en-US" dirty="0"/>
              <a:t>W</a:t>
            </a:r>
            <a:r>
              <a:rPr lang="en-US" dirty="0" smtClean="0"/>
              <a:t>orld </a:t>
            </a:r>
            <a:r>
              <a:rPr lang="en-US" dirty="0" err="1" smtClean="0"/>
              <a:t>Farenheight</a:t>
            </a:r>
            <a:r>
              <a:rPr lang="en-US" dirty="0" smtClean="0"/>
              <a:t> 451 and 1984</a:t>
            </a:r>
          </a:p>
          <a:p>
            <a:r>
              <a:rPr lang="en-US" dirty="0" smtClean="0"/>
              <a:t>Predicted universal individual deadening and increasing conformity</a:t>
            </a:r>
          </a:p>
          <a:p>
            <a:r>
              <a:rPr lang="en-US" dirty="0" smtClean="0"/>
              <a:t>What is happening is rather universal individuality and deadening social involvement</a:t>
            </a:r>
          </a:p>
          <a:p>
            <a:r>
              <a:rPr lang="en-US" dirty="0" smtClean="0"/>
              <a:t>We are all so individual that we are not part of a collective whole</a:t>
            </a:r>
          </a:p>
          <a:p>
            <a:r>
              <a:rPr lang="en-US" dirty="0" smtClean="0"/>
              <a:t>Individual data nodes for each person that add up to big data</a:t>
            </a:r>
          </a:p>
        </p:txBody>
      </p:sp>
    </p:spTree>
    <p:extLst>
      <p:ext uri="{BB962C8B-B14F-4D97-AF65-F5344CB8AC3E}">
        <p14:creationId xmlns:p14="http://schemas.microsoft.com/office/powerpoint/2010/main" val="2136729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Marketplace gratifies and reinforces the individual</a:t>
            </a:r>
          </a:p>
          <a:p>
            <a:r>
              <a:rPr lang="en-US" dirty="0" smtClean="0"/>
              <a:t>There is nothing worse for a society than a culture where everyone feels that they can get what they want when they want it</a:t>
            </a:r>
          </a:p>
          <a:p>
            <a:r>
              <a:rPr lang="en-US" dirty="0" smtClean="0"/>
              <a:t>Because of the loss of social cohesion there is a dissolution of civil society</a:t>
            </a:r>
          </a:p>
          <a:p>
            <a:r>
              <a:rPr lang="en-US" dirty="0"/>
              <a:t>T</a:t>
            </a:r>
            <a:r>
              <a:rPr lang="en-US" dirty="0" smtClean="0"/>
              <a:t>hat cohesion that makes it possible for democracies to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579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SMARTPHONES RIP OUT OF 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COGNITIVE LANDSCAPE</a:t>
            </a:r>
          </a:p>
          <a:p>
            <a:pPr marL="0" indent="0">
              <a:buNone/>
            </a:pPr>
            <a:r>
              <a:rPr lang="en-US" dirty="0" smtClean="0"/>
              <a:t>APPRECIATION AND NECESSITY OF</a:t>
            </a:r>
          </a:p>
          <a:p>
            <a:pPr marL="0" indent="0">
              <a:buNone/>
            </a:pPr>
            <a:r>
              <a:rPr lang="en-US" dirty="0" smtClean="0"/>
              <a:t>	(1) AMBIGUITY</a:t>
            </a:r>
          </a:p>
          <a:p>
            <a:pPr marL="0" indent="0">
              <a:buNone/>
            </a:pPr>
            <a:r>
              <a:rPr lang="en-US" dirty="0" smtClean="0"/>
              <a:t>	(2) UNPREDICTIBILITY</a:t>
            </a:r>
          </a:p>
          <a:p>
            <a:pPr marL="0" indent="0">
              <a:buNone/>
            </a:pPr>
            <a:r>
              <a:rPr lang="en-US" dirty="0" smtClean="0"/>
              <a:t>	(3) RISK</a:t>
            </a:r>
          </a:p>
          <a:p>
            <a:pPr marL="0" indent="0">
              <a:buNone/>
            </a:pPr>
            <a:r>
              <a:rPr lang="en-US" dirty="0" smtClean="0"/>
              <a:t>	(4) CONFLICT</a:t>
            </a:r>
          </a:p>
          <a:p>
            <a:pPr marL="0" indent="0">
              <a:buNone/>
            </a:pPr>
            <a:r>
              <a:rPr lang="en-US" dirty="0" smtClean="0"/>
              <a:t>	(5) COMPROMISE</a:t>
            </a:r>
          </a:p>
        </p:txBody>
      </p:sp>
    </p:spTree>
    <p:extLst>
      <p:ext uri="{BB962C8B-B14F-4D97-AF65-F5344CB8AC3E}">
        <p14:creationId xmlns:p14="http://schemas.microsoft.com/office/powerpoint/2010/main" val="101951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Local Engagement</a:t>
            </a:r>
            <a:br>
              <a:rPr lang="en-US" dirty="0" smtClean="0"/>
            </a:br>
            <a:r>
              <a:rPr lang="en-US" dirty="0" smtClean="0"/>
              <a:t>National Dis-Interest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87" y="2534444"/>
            <a:ext cx="5610225" cy="2657475"/>
          </a:xfrm>
        </p:spPr>
      </p:pic>
    </p:spTree>
    <p:extLst>
      <p:ext uri="{BB962C8B-B14F-4D97-AF65-F5344CB8AC3E}">
        <p14:creationId xmlns:p14="http://schemas.microsoft.com/office/powerpoint/2010/main" val="297544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TV Community</a:t>
            </a:r>
            <a:endParaRPr lang="en-US" dirty="0"/>
          </a:p>
        </p:txBody>
      </p:sp>
      <p:pic>
        <p:nvPicPr>
          <p:cNvPr id="5" name="Content Placeholder 4" descr="50's tv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3" b="85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739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Walkman 1979</a:t>
            </a:r>
            <a:endParaRPr lang="en-US" dirty="0"/>
          </a:p>
        </p:txBody>
      </p:sp>
      <p:pic>
        <p:nvPicPr>
          <p:cNvPr id="6" name="Content Placeholder 5" descr="360_walkman_063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 b="7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012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1989 Gameboy</a:t>
            </a:r>
            <a:endParaRPr lang="en-US" dirty="0"/>
          </a:p>
        </p:txBody>
      </p:sp>
      <p:pic>
        <p:nvPicPr>
          <p:cNvPr id="4" name="Content Placeholder 3" descr="camera_phone sany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8" b="27658"/>
          <a:stretch>
            <a:fillRect/>
          </a:stretch>
        </p:blipFill>
        <p:spPr/>
      </p:pic>
      <p:pic>
        <p:nvPicPr>
          <p:cNvPr id="5" name="Picture 4" descr="game_bo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1397000"/>
            <a:ext cx="330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2001 IPOD</a:t>
            </a:r>
            <a:endParaRPr lang="en-US" dirty="0"/>
          </a:p>
        </p:txBody>
      </p:sp>
      <p:pic>
        <p:nvPicPr>
          <p:cNvPr id="4" name="Content Placeholder 3" descr="ipo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8" b="27658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97846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 CAMERA PHONE</a:t>
            </a:r>
            <a:endParaRPr lang="en-US" dirty="0"/>
          </a:p>
        </p:txBody>
      </p:sp>
      <p:pic>
        <p:nvPicPr>
          <p:cNvPr id="4" name="Content Placeholder 3" descr="camera_phone sany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8" b="27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5524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2009 </a:t>
            </a:r>
            <a:r>
              <a:rPr lang="en-US" dirty="0" err="1" smtClean="0"/>
              <a:t>Ipad</a:t>
            </a:r>
            <a:endParaRPr lang="en-US" dirty="0"/>
          </a:p>
        </p:txBody>
      </p:sp>
      <p:pic>
        <p:nvPicPr>
          <p:cNvPr id="4" name="Content Placeholder 3" descr="ipad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1" b="98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6422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Paris perspective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8338951"/>
              </p:ext>
            </p:extLst>
          </p:nvPr>
        </p:nvGraphicFramePr>
        <p:xfrm>
          <a:off x="1169988" y="1600200"/>
          <a:ext cx="6802437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Document" r:id="rId3" imgW="6299200" imgH="4191000" progId="Word.Document.12">
                  <p:embed/>
                </p:oleObj>
              </mc:Choice>
              <mc:Fallback>
                <p:oleObj name="Document" r:id="rId3" imgW="6299200" imgH="4191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9988" y="1600200"/>
                        <a:ext cx="6802437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6979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Selfie</a:t>
            </a:r>
            <a:r>
              <a:rPr lang="en-US" dirty="0" smtClean="0"/>
              <a:t> Paris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6710609"/>
              </p:ext>
            </p:extLst>
          </p:nvPr>
        </p:nvGraphicFramePr>
        <p:xfrm>
          <a:off x="1331913" y="1600200"/>
          <a:ext cx="648017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Document" r:id="rId3" imgW="6400800" imgH="4470400" progId="Word.Document.12">
                  <p:embed/>
                </p:oleObj>
              </mc:Choice>
              <mc:Fallback>
                <p:oleObj name="Document" r:id="rId3" imgW="6400800" imgH="4470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1913" y="1600200"/>
                        <a:ext cx="6480175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7951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Iron Woman</a:t>
            </a:r>
            <a:endParaRPr lang="en-US" dirty="0"/>
          </a:p>
        </p:txBody>
      </p:sp>
      <p:pic>
        <p:nvPicPr>
          <p:cNvPr id="5" name="Content Placeholder 4" descr="iron woman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" t="10332" r="444" b="37114"/>
          <a:stretch/>
        </p:blipFill>
        <p:spPr>
          <a:xfrm>
            <a:off x="533400" y="1524000"/>
            <a:ext cx="8174754" cy="5334000"/>
          </a:xfrm>
        </p:spPr>
      </p:pic>
    </p:spTree>
    <p:extLst>
      <p:ext uri="{BB962C8B-B14F-4D97-AF65-F5344CB8AC3E}">
        <p14:creationId xmlns:p14="http://schemas.microsoft.com/office/powerpoint/2010/main" val="3878768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Louisville </a:t>
            </a:r>
            <a:r>
              <a:rPr lang="en-US" dirty="0" err="1" smtClean="0"/>
              <a:t>Selfie</a:t>
            </a:r>
            <a:endParaRPr lang="en-US" dirty="0"/>
          </a:p>
        </p:txBody>
      </p:sp>
      <p:pic>
        <p:nvPicPr>
          <p:cNvPr id="6" name="Content Placeholder 5" descr="light up lville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3" b="111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4125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AMERICANS DO NOT TRUST THE OTHER PERSON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2013	ONLY 1/3 OF AMERICANS SAY MOST PEOPLE CAN BE TRUSTED</a:t>
            </a:r>
            <a:endParaRPr lang="en-US" dirty="0"/>
          </a:p>
          <a:p>
            <a:r>
              <a:rPr lang="en-US" dirty="0" smtClean="0"/>
              <a:t>1972	½ SAID MOST PEOPLE CAN BE TRUSTED</a:t>
            </a:r>
          </a:p>
          <a:p>
            <a:r>
              <a:rPr lang="en-US" dirty="0" smtClean="0"/>
              <a:t>2/3 OF ALL AMERICAN SAY YOU CANT BE TOO CAREFUL DEALING WITH 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35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Community not Narcissism as Democracy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 following slides are some ideas about how to promote community not only locally but globally as a means of promoting active engagement in society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The following shows some ideas about increasing community and decreasing individuality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353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ossuth Nyiregyhaza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678" y="16932"/>
            <a:ext cx="4308107" cy="66756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2370" y="892377"/>
            <a:ext cx="2986496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/>
              <a:t>What is the role of freedom ?</a:t>
            </a:r>
          </a:p>
          <a:p>
            <a:pPr>
              <a:lnSpc>
                <a:spcPct val="200000"/>
              </a:lnSpc>
            </a:pPr>
            <a:r>
              <a:rPr lang="en-US" b="1" dirty="0" smtClean="0"/>
              <a:t>Does a fight for freedom ensure democracy?</a:t>
            </a:r>
          </a:p>
          <a:p>
            <a:pPr>
              <a:lnSpc>
                <a:spcPct val="200000"/>
              </a:lnSpc>
            </a:pPr>
            <a:r>
              <a:rPr lang="en-US" b="1" dirty="0" smtClean="0"/>
              <a:t>Whose freedom?  After the fight for freedom for one group does that mean loss of freedom for another group? Is Egypt an example?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8519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beit Mach Frei Dacha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556" y="549155"/>
            <a:ext cx="7843844" cy="5989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077" y="823732"/>
            <a:ext cx="2626057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/>
              <a:t>Is freedom a foundation of democracy no matter how it is defined?</a:t>
            </a:r>
            <a:endParaRPr lang="en-US" b="1" dirty="0"/>
          </a:p>
          <a:p>
            <a:pPr>
              <a:lnSpc>
                <a:spcPct val="200000"/>
              </a:lnSpc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74049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dapest Student hero SQ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66" y="1219200"/>
            <a:ext cx="6214534" cy="477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000" y="1371600"/>
            <a:ext cx="248920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/>
              <a:t>Democracy is about </a:t>
            </a:r>
          </a:p>
          <a:p>
            <a:pPr>
              <a:lnSpc>
                <a:spcPct val="200000"/>
              </a:lnSpc>
            </a:pPr>
            <a:r>
              <a:rPr lang="en-US" b="1" dirty="0" smtClean="0"/>
              <a:t>understanding other cultures and their way of interpreting democracy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384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 KIDS WITH BAD BUILDING AMUSEMENT CEN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467" y="0"/>
            <a:ext cx="51985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5867" y="1016000"/>
            <a:ext cx="25908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/>
              <a:t>Democracy is acting in </a:t>
            </a:r>
          </a:p>
          <a:p>
            <a:pPr>
              <a:lnSpc>
                <a:spcPct val="200000"/>
              </a:lnSpc>
            </a:pPr>
            <a:r>
              <a:rPr lang="en-US" b="1" dirty="0"/>
              <a:t>w</a:t>
            </a:r>
            <a:r>
              <a:rPr lang="en-US" b="1" dirty="0" smtClean="0"/>
              <a:t>ays that promote inclusion and sharing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206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trict6 Child 1009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466" y="812799"/>
            <a:ext cx="5706533" cy="5334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067" y="812799"/>
            <a:ext cx="259080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/>
              <a:t>Democracy is not an intellectual pursuit – not a subject to be taught in a class. It is a living breathing thing that shows itself in one’s values and actions.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459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 Nikki Dancing with Kids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10" b="9110"/>
          <a:stretch/>
        </p:blipFill>
        <p:spPr>
          <a:xfrm>
            <a:off x="3964832" y="0"/>
            <a:ext cx="51791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6320" y="686444"/>
            <a:ext cx="25230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BALANCE:</a:t>
            </a:r>
          </a:p>
          <a:p>
            <a:endParaRPr lang="en-US" b="1" dirty="0"/>
          </a:p>
          <a:p>
            <a:pPr>
              <a:lnSpc>
                <a:spcPct val="200000"/>
              </a:lnSpc>
            </a:pPr>
            <a:r>
              <a:rPr lang="en-US" b="1" dirty="0" smtClean="0"/>
              <a:t>Balance academic efforts between education for  a job and education for understanding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740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 Bones bett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0878"/>
          <a:stretch/>
        </p:blipFill>
        <p:spPr>
          <a:xfrm>
            <a:off x="3559229" y="0"/>
            <a:ext cx="81121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2736" y="626097"/>
            <a:ext cx="2110498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/>
              <a:t>ACCEPTANCE:</a:t>
            </a:r>
          </a:p>
          <a:p>
            <a:pPr>
              <a:lnSpc>
                <a:spcPct val="200000"/>
              </a:lnSpc>
            </a:pPr>
            <a:r>
              <a:rPr lang="en-US" b="1" dirty="0" smtClean="0"/>
              <a:t>Help people to accept others and their differences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6731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gentina Social Justice Sig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945" y="1"/>
            <a:ext cx="651034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368" y="733428"/>
            <a:ext cx="2593409" cy="3370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/>
              <a:t>COMMITMENT:</a:t>
            </a:r>
          </a:p>
          <a:p>
            <a:pPr>
              <a:lnSpc>
                <a:spcPct val="200000"/>
              </a:lnSpc>
            </a:pPr>
            <a:r>
              <a:rPr lang="en-US" b="1" dirty="0" smtClean="0"/>
              <a:t>to move young people toward a more humanistic and holistic  understanding of the condition of all people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191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a Sum 2006 Doc Students Pres Wang and chinese outside Wuh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004" y="286216"/>
            <a:ext cx="6599777" cy="6171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0224" y="697651"/>
            <a:ext cx="2003184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/>
              <a:t>KNOWLEDGE:</a:t>
            </a:r>
          </a:p>
          <a:p>
            <a:pPr>
              <a:lnSpc>
                <a:spcPct val="200000"/>
              </a:lnSpc>
            </a:pPr>
            <a:r>
              <a:rPr lang="en-US" b="1" dirty="0" smtClean="0"/>
              <a:t>Provide the requisite knowledge and skills to be able to interact with others on an equal basis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9086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 AMERICAN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AMERICANS ARE SUSPICIOUS OF EACH OTHER IN EVERY DAY ENCOUNTERS</a:t>
            </a:r>
          </a:p>
          <a:p>
            <a:r>
              <a:rPr lang="en-US" dirty="0" smtClean="0"/>
              <a:t>ONLY …30% TRUST THE CLERKS WHO SWIPE THEIR CREDIT CARDS</a:t>
            </a:r>
          </a:p>
          <a:p>
            <a:r>
              <a:rPr lang="en-US" dirty="0" smtClean="0"/>
              <a:t>ONLY …..30 % TRUST OTHER DRIVERS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93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ndergarten Sign WIRE 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76" y="0"/>
            <a:ext cx="658189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536566" y="787094"/>
            <a:ext cx="1967413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/>
              <a:t>TIME:</a:t>
            </a:r>
          </a:p>
          <a:p>
            <a:pPr>
              <a:lnSpc>
                <a:spcPct val="200000"/>
              </a:lnSpc>
            </a:pPr>
            <a:r>
              <a:rPr lang="en-US" b="1" dirty="0" smtClean="0"/>
              <a:t>Working with young people and  others in this endeavor will take time and effort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33592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MMI with Ndebele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200" y="0"/>
            <a:ext cx="5423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110" y="1091198"/>
            <a:ext cx="234301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/>
              <a:t>OBJECTIVE:</a:t>
            </a:r>
          </a:p>
          <a:p>
            <a:pPr>
              <a:lnSpc>
                <a:spcPct val="200000"/>
              </a:lnSpc>
            </a:pPr>
            <a:r>
              <a:rPr lang="en-US" b="1" dirty="0" smtClean="0"/>
              <a:t>To help individuals to become objective in their perceptions of others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454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5995" y="822871"/>
            <a:ext cx="193164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/>
              <a:t>FOCUS:</a:t>
            </a:r>
          </a:p>
          <a:p>
            <a:pPr>
              <a:lnSpc>
                <a:spcPct val="200000"/>
              </a:lnSpc>
            </a:pPr>
            <a:r>
              <a:rPr lang="en-US" b="1" dirty="0" smtClean="0"/>
              <a:t>Continually focus on the other person’s situation as the foundation of their life and our relationship with them</a:t>
            </a:r>
            <a:endParaRPr lang="en-US" b="1" dirty="0"/>
          </a:p>
        </p:txBody>
      </p:sp>
      <p:pic>
        <p:nvPicPr>
          <p:cNvPr id="4" name="Picture 3" descr="Argentina Goody from kids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637" y="465101"/>
            <a:ext cx="8048509" cy="608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19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gentina 2 on Crutches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74000"/>
                    </a14:imgEffect>
                    <a14:imgEffect>
                      <a14:brightnessContrast bright="35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2" y="125219"/>
            <a:ext cx="5352258" cy="65829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683" y="1055421"/>
            <a:ext cx="3022662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/>
              <a:t>UNIVERSAL:</a:t>
            </a:r>
          </a:p>
          <a:p>
            <a:pPr>
              <a:lnSpc>
                <a:spcPct val="200000"/>
              </a:lnSpc>
            </a:pPr>
            <a:r>
              <a:rPr lang="en-US" b="1" dirty="0" smtClean="0"/>
              <a:t>Recognize that human interaction is a universal phenomenon and one that transcends subject matter, institutions, culture and national boundaries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819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RMANY Benediktbeuren 06.gi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62" y="304104"/>
            <a:ext cx="8209478" cy="63683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911" y="804982"/>
            <a:ext cx="2110497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/>
              <a:t>TOGETHER:</a:t>
            </a:r>
          </a:p>
          <a:p>
            <a:pPr>
              <a:lnSpc>
                <a:spcPct val="200000"/>
              </a:lnSpc>
            </a:pPr>
            <a:r>
              <a:rPr lang="en-US" b="1" dirty="0" smtClean="0"/>
              <a:t>Understand that we must all be together in this effort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92924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dapest Hero S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976" y="572432"/>
            <a:ext cx="6581891" cy="55990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911" y="840759"/>
            <a:ext cx="2343010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/>
              <a:t>UNCERTAINTY:</a:t>
            </a:r>
          </a:p>
          <a:p>
            <a:pPr>
              <a:lnSpc>
                <a:spcPct val="200000"/>
              </a:lnSpc>
            </a:pPr>
            <a:r>
              <a:rPr lang="en-US" b="1" dirty="0" smtClean="0"/>
              <a:t>Help to transcend the need for certainty in life and assist in seeing that uncertainty and differences make up the beauty of existence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485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 Mine in the ho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712" y="0"/>
            <a:ext cx="51912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7537" y="733428"/>
            <a:ext cx="2700722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/>
              <a:t>REALITY:</a:t>
            </a:r>
          </a:p>
          <a:p>
            <a:pPr>
              <a:lnSpc>
                <a:spcPct val="200000"/>
              </a:lnSpc>
            </a:pPr>
            <a:r>
              <a:rPr lang="en-US" b="1" dirty="0" smtClean="0"/>
              <a:t>Demonstrate that reality is contextual and one must look at situations from many different perspectives and from another’s point of view in order to have a better understanding of the world we live 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702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a Sum 2006 Amy teaching Wuhan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brightnessContrast bright="70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58" y="232550"/>
            <a:ext cx="7565599" cy="63683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881" y="697651"/>
            <a:ext cx="2110497" cy="3370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/>
              <a:t>EDUCATION:</a:t>
            </a:r>
          </a:p>
          <a:p>
            <a:pPr>
              <a:lnSpc>
                <a:spcPct val="200000"/>
              </a:lnSpc>
            </a:pPr>
            <a:r>
              <a:rPr lang="en-US" b="1" dirty="0" smtClean="0"/>
              <a:t>Use education as the tool with which to create global awareness and understanding</a:t>
            </a:r>
          </a:p>
        </p:txBody>
      </p:sp>
    </p:spTree>
    <p:extLst>
      <p:ext uri="{BB962C8B-B14F-4D97-AF65-F5344CB8AC3E}">
        <p14:creationId xmlns:p14="http://schemas.microsoft.com/office/powerpoint/2010/main" val="796835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026"/>
            <a:ext cx="9144000" cy="6149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16764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</a:t>
            </a:r>
            <a:r>
              <a:rPr lang="en-US" dirty="0" err="1">
                <a:solidFill>
                  <a:schemeClr val="bg1"/>
                </a:solidFill>
              </a:rPr>
              <a:t>S</a:t>
            </a:r>
            <a:r>
              <a:rPr lang="en-US" dirty="0" err="1" smtClean="0">
                <a:solidFill>
                  <a:schemeClr val="bg1"/>
                </a:solidFill>
              </a:rPr>
              <a:t>outh</a:t>
            </a:r>
            <a:r>
              <a:rPr lang="en-US" dirty="0" smtClean="0">
                <a:solidFill>
                  <a:schemeClr val="bg1"/>
                </a:solidFill>
              </a:rPr>
              <a:t> Africa</a:t>
            </a:r>
            <a:endParaRPr lang="en-US" dirty="0"/>
          </a:p>
        </p:txBody>
      </p:sp>
      <p:pic>
        <p:nvPicPr>
          <p:cNvPr id="6" name="Picture 5" descr="Kent Stuent Showing that America is  big coun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8563" y="-899319"/>
            <a:ext cx="11541126" cy="865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6800" y="57912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Community of Democracy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6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TRUST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BRINGS GOOD THINGS</a:t>
            </a:r>
          </a:p>
          <a:p>
            <a:r>
              <a:rPr lang="en-US" dirty="0" smtClean="0"/>
              <a:t>EASIER TO COMPROMISE – MAKE A DEAL</a:t>
            </a:r>
          </a:p>
          <a:p>
            <a:r>
              <a:rPr lang="en-US" dirty="0" smtClean="0"/>
              <a:t>WORK WITH OTHERS FOR THE COMMON GOOD</a:t>
            </a:r>
          </a:p>
          <a:p>
            <a:r>
              <a:rPr lang="en-US" dirty="0" smtClean="0"/>
              <a:t>PROMOTE ECONOMIC GROWTH BY WORKING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91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PROMOTES CORRUPTION</a:t>
            </a:r>
          </a:p>
          <a:p>
            <a:r>
              <a:rPr lang="en-US" dirty="0" smtClean="0"/>
              <a:t>TAKE TIME TO COUNT CHANGE BECAUSE DON’T TRUST CLERK</a:t>
            </a:r>
          </a:p>
          <a:p>
            <a:r>
              <a:rPr lang="en-US" dirty="0" smtClean="0"/>
              <a:t>100 PAGE LEGAL CONTRACTS</a:t>
            </a:r>
          </a:p>
          <a:p>
            <a:r>
              <a:rPr lang="en-US" dirty="0" smtClean="0"/>
              <a:t>COMMUNITIES WITH GATES AROUND THEM</a:t>
            </a:r>
          </a:p>
          <a:p>
            <a:r>
              <a:rPr lang="en-US" dirty="0" smtClean="0"/>
              <a:t>BASIS FOR TRUST IS BUILT BY MID 20’S AND DOES NOT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9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BABY BOOMERS AND TRUST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EACH GENERATION SINCE THE BOOMERS HAS LESS TRUST. </a:t>
            </a:r>
          </a:p>
          <a:p>
            <a:r>
              <a:rPr lang="en-US" dirty="0" smtClean="0"/>
              <a:t>“GOING ALONE” RESULTES IN 2 DECADES OF DECLINING SOCIAL TRUST AND SOCIAL CAPITAL. </a:t>
            </a:r>
          </a:p>
          <a:p>
            <a:r>
              <a:rPr lang="en-US" dirty="0" smtClean="0"/>
              <a:t>AMERICAN HAVE ABANDONED SOCIAL ACTIVITIES AND HAVE FEWER MEETINGS</a:t>
            </a:r>
          </a:p>
        </p:txBody>
      </p:sp>
    </p:spTree>
    <p:extLst>
      <p:ext uri="{BB962C8B-B14F-4D97-AF65-F5344CB8AC3E}">
        <p14:creationId xmlns:p14="http://schemas.microsoft.com/office/powerpoint/2010/main" val="387737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IT ALONE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LESS TRUSTFUL THAN THE LONG CIVIC GENERATION THAT WAS BORN BEFORE WW II AND DURING WWII  </a:t>
            </a:r>
          </a:p>
          <a:p>
            <a:r>
              <a:rPr lang="en-US" dirty="0" smtClean="0"/>
              <a:t>ALMOST NO ONE VOLUNTEERING</a:t>
            </a:r>
          </a:p>
          <a:p>
            <a:r>
              <a:rPr lang="en-US" dirty="0" smtClean="0"/>
              <a:t>PROBLEMS WITH NON-PROFIT ORGANIZATION GETTING HELP</a:t>
            </a:r>
          </a:p>
          <a:p>
            <a:r>
              <a:rPr lang="en-US" dirty="0" smtClean="0"/>
              <a:t>MAYBE INCREASING ECONOMIC INEQUALITY PLAYS A MAJOR PART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09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“MY WAY OR THE HIGHWAY”</a:t>
            </a:r>
          </a:p>
          <a:p>
            <a:r>
              <a:rPr lang="en-US" dirty="0" smtClean="0"/>
              <a:t>SUPER RIGHT AND NO CARE FOR OTHERS</a:t>
            </a:r>
          </a:p>
          <a:p>
            <a:r>
              <a:rPr lang="en-US" dirty="0" smtClean="0"/>
              <a:t>EVEN IN RELIGION IT IS BECOMING VERY RADICAL AND FUNDAMENTALIST WITH NO COMPROMISE</a:t>
            </a:r>
          </a:p>
          <a:p>
            <a:r>
              <a:rPr lang="en-US" dirty="0" smtClean="0"/>
              <a:t>“KILL THE INFIDELS” WHO ARE MUSLIMS AND DO NOT BELIEVE IN CHRIST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959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913</Words>
  <Application>Microsoft Macintosh PowerPoint</Application>
  <PresentationFormat>On-screen Show (4:3)</PresentationFormat>
  <Paragraphs>140</Paragraphs>
  <Slides>48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Office Theme</vt:lpstr>
      <vt:lpstr>Document</vt:lpstr>
      <vt:lpstr>The times they are a changin’</vt:lpstr>
      <vt:lpstr>Local Engagement National Dis-Interest</vt:lpstr>
      <vt:lpstr>AMERICANS DO NOT TRUST THE OTHER PERSON</vt:lpstr>
      <vt:lpstr>TRUST AMERICAN STYLE</vt:lpstr>
      <vt:lpstr>SOCIAL TRUST</vt:lpstr>
      <vt:lpstr>DISTRUST</vt:lpstr>
      <vt:lpstr>BABY BOOMERS AND TRUST</vt:lpstr>
      <vt:lpstr>GOING IT ALONE</vt:lpstr>
      <vt:lpstr>POLARIZATION</vt:lpstr>
      <vt:lpstr>WHO DO YOU TRUST</vt:lpstr>
      <vt:lpstr>WHO DO YOU TRUST</vt:lpstr>
      <vt:lpstr>TRUST POLITICIANS AND PEOPLE</vt:lpstr>
      <vt:lpstr>PHOTOS</vt:lpstr>
      <vt:lpstr>BENJAMIN FRANKLIN STUDY</vt:lpstr>
      <vt:lpstr>NO SOCIAL RELATIONSHIPS NARCISSISM</vt:lpstr>
      <vt:lpstr>NARCISSISM cont.</vt:lpstr>
      <vt:lpstr>Society is putting itself to sleep</vt:lpstr>
      <vt:lpstr>SOCIETY</vt:lpstr>
      <vt:lpstr>SMARTPHONES RIP OUT OF SOCIETY</vt:lpstr>
      <vt:lpstr>Early TV Community</vt:lpstr>
      <vt:lpstr>Walkman 1979</vt:lpstr>
      <vt:lpstr>1989 Gameboy</vt:lpstr>
      <vt:lpstr>2001 IPOD</vt:lpstr>
      <vt:lpstr>2002 CAMERA PHONE</vt:lpstr>
      <vt:lpstr>2009 Ipad</vt:lpstr>
      <vt:lpstr>Paris perspective</vt:lpstr>
      <vt:lpstr>Selfie Paris</vt:lpstr>
      <vt:lpstr>Iron Woman</vt:lpstr>
      <vt:lpstr>Louisville Selfie</vt:lpstr>
      <vt:lpstr>Community not Narcissism as Democracy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judy</dc:creator>
  <cp:lastModifiedBy>tom lawson</cp:lastModifiedBy>
  <cp:revision>20</cp:revision>
  <dcterms:created xsi:type="dcterms:W3CDTF">2013-12-04T23:24:52Z</dcterms:created>
  <dcterms:modified xsi:type="dcterms:W3CDTF">2013-12-10T09:05:49Z</dcterms:modified>
</cp:coreProperties>
</file>