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  <p:sldId id="268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92" autoAdjust="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D52CFD-A3BE-4F01-B120-D81C6BA0078D}" type="datetimeFigureOut">
              <a:rPr lang="de-DE" smtClean="0"/>
              <a:t>11.12.2013</a:t>
            </a:fld>
            <a:endParaRPr lang="de-DE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2B0D4-F240-42F9-89C5-E144F090272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8883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D1F2-1B1A-493D-BF00-783FBB5B6AFA}" type="datetime1">
              <a:rPr lang="de-DE" smtClean="0"/>
              <a:t>11.12.2013</a:t>
            </a:fld>
            <a:endParaRPr lang="de-DE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ACB4-221A-4AC6-88B3-63F8A9C44026}" type="slidenum">
              <a:rPr lang="de-DE" smtClean="0"/>
              <a:t>‹#›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AF3B1-0475-4387-8AD2-13EA944B8704}" type="datetime1">
              <a:rPr lang="de-DE" smtClean="0"/>
              <a:t>11.12.2013</a:t>
            </a:fld>
            <a:endParaRPr lang="de-DE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ACB4-221A-4AC6-88B3-63F8A9C44026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8486-05ED-410C-8BE0-D14BE4C3414B}" type="datetime1">
              <a:rPr lang="de-DE" smtClean="0"/>
              <a:t>11.12.2013</a:t>
            </a:fld>
            <a:endParaRPr lang="de-DE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ACB4-221A-4AC6-88B3-63F8A9C44026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05B5-FA23-4D03-8372-4D1C6672BDCA}" type="datetime1">
              <a:rPr lang="de-DE" smtClean="0"/>
              <a:t>11.12.2013</a:t>
            </a:fld>
            <a:endParaRPr lang="de-DE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ACB4-221A-4AC6-88B3-63F8A9C44026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zabadkézi sokszög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93F1-49C5-4DBF-8226-3A2A6B3AFCD7}" type="datetime1">
              <a:rPr lang="de-DE" smtClean="0"/>
              <a:t>11.12.2013</a:t>
            </a:fld>
            <a:endParaRPr lang="de-DE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ACB4-221A-4AC6-88B3-63F8A9C44026}" type="slidenum">
              <a:rPr lang="de-DE" smtClean="0"/>
              <a:t>‹#›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727FC-2662-4817-BC4B-B3CCFF1072E1}" type="datetime1">
              <a:rPr lang="de-DE" smtClean="0"/>
              <a:t>11.12.2013</a:t>
            </a:fld>
            <a:endParaRPr lang="de-DE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ACB4-221A-4AC6-88B3-63F8A9C44026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94483-D714-4603-BD5A-5D07A4C5F42C}" type="datetime1">
              <a:rPr lang="de-DE" smtClean="0"/>
              <a:t>11.12.2013</a:t>
            </a:fld>
            <a:endParaRPr lang="de-DE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ACB4-221A-4AC6-88B3-63F8A9C44026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A346-2091-426D-BF06-8701201C448C}" type="datetime1">
              <a:rPr lang="de-DE" smtClean="0"/>
              <a:t>11.12.2013</a:t>
            </a:fld>
            <a:endParaRPr lang="de-DE"/>
          </a:p>
        </p:txBody>
      </p:sp>
      <p:sp>
        <p:nvSpPr>
          <p:cNvPr id="8" name="Dia számának hely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1EACB4-221A-4AC6-88B3-63F8A9C44026}" type="slidenum">
              <a:rPr lang="de-DE" smtClean="0"/>
              <a:t>‹#›</a:t>
            </a:fld>
            <a:endParaRPr lang="de-DE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DFD9F-45D7-4CAE-B64F-1F1AB0B1E354}" type="datetime1">
              <a:rPr lang="de-DE" smtClean="0"/>
              <a:t>11.12.2013</a:t>
            </a:fld>
            <a:endParaRPr lang="de-DE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ACB4-221A-4AC6-88B3-63F8A9C44026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519F-79C0-4EF1-B30D-45942A1550C4}" type="datetime1">
              <a:rPr lang="de-DE" smtClean="0"/>
              <a:t>11.12.2013</a:t>
            </a:fld>
            <a:endParaRPr lang="de-DE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A1EACB4-221A-4AC6-88B3-63F8A9C44026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9951295-2C15-4C9C-A344-1F18064A2684}" type="datetime1">
              <a:rPr lang="de-DE" smtClean="0"/>
              <a:t>11.12.2013</a:t>
            </a:fld>
            <a:endParaRPr lang="de-DE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ACB4-221A-4AC6-88B3-63F8A9C44026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zabadkézi sokszög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zabadkézi sokszög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1F7EFAC-9E2C-4EE9-B202-39F449D23E8B}" type="datetime1">
              <a:rPr lang="de-DE" smtClean="0"/>
              <a:t>11.12.2013</a:t>
            </a:fld>
            <a:endParaRPr lang="de-DE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A1EACB4-221A-4AC6-88B3-63F8A9C44026}" type="slidenum">
              <a:rPr lang="de-DE" smtClean="0"/>
              <a:t>‹#›</a:t>
            </a:fld>
            <a:endParaRPr lang="de-D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 székházfoglalás generációs értelmezései</a:t>
            </a:r>
            <a:endParaRPr lang="de-DE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„Az öregedés káráról és hasznáról”</a:t>
            </a:r>
          </a:p>
          <a:p>
            <a:r>
              <a:rPr lang="hu-HU" dirty="0" smtClean="0"/>
              <a:t>November 21.</a:t>
            </a:r>
            <a:endParaRPr lang="de-DE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ACB4-221A-4AC6-88B3-63F8A9C4402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747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Generációs aspektus kevesebb, mint a hozzászólások 1%-ban</a:t>
            </a:r>
          </a:p>
          <a:p>
            <a:r>
              <a:rPr lang="hu-HU" dirty="0" smtClean="0"/>
              <a:t>12 komment beszél a békemenetről, mint idősekről, négy komment említ generációs konfliktust.</a:t>
            </a:r>
          </a:p>
          <a:p>
            <a:r>
              <a:rPr lang="hu-HU" dirty="0" smtClean="0"/>
              <a:t>Tüntetők is csak ritkán „fiatalok”</a:t>
            </a:r>
          </a:p>
          <a:p>
            <a:r>
              <a:rPr lang="hu-HU" dirty="0" smtClean="0"/>
              <a:t>Vita a generációkról egyáltalán nincsen</a:t>
            </a:r>
          </a:p>
          <a:p>
            <a:r>
              <a:rPr lang="hu-HU" dirty="0" smtClean="0"/>
              <a:t>Mi jelenik meg? 2006, „kommunistázás”, Orbán-kormány, zsidók, melegek, szegénység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ACB4-221A-4AC6-88B3-63F8A9C44026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830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Konklúzió</a:t>
            </a:r>
            <a:endParaRPr lang="de-DE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Jelentős eltérés az esemény médiakonstrukciója és állampolgári (online) konstrukciója között.</a:t>
            </a:r>
          </a:p>
          <a:p>
            <a:r>
              <a:rPr lang="hu-HU" dirty="0" smtClean="0"/>
              <a:t>Magyarázat I.: Módszer hibás (esemény kiválasztása; online társalgások vizsgálata)</a:t>
            </a:r>
          </a:p>
          <a:p>
            <a:r>
              <a:rPr lang="hu-HU" dirty="0" smtClean="0"/>
              <a:t>Magyarázat II.: Nincsenek jelentős politikailag releváns generációs konfliktusok a társadalomban, a </a:t>
            </a:r>
            <a:r>
              <a:rPr lang="hu-HU" smtClean="0"/>
              <a:t>médiában azonban jelen van. </a:t>
            </a:r>
            <a:endParaRPr lang="de-DE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ACB4-221A-4AC6-88B3-63F8A9C44026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357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Az időskor politikai konstrukciói</a:t>
            </a:r>
            <a:endParaRPr lang="de-DE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Időskor, idősödés, generációs konfliktusok</a:t>
            </a:r>
          </a:p>
          <a:p>
            <a:r>
              <a:rPr lang="hu-HU" dirty="0" err="1" smtClean="0"/>
              <a:t>Diszkurzív</a:t>
            </a:r>
            <a:r>
              <a:rPr lang="hu-HU" dirty="0" smtClean="0"/>
              <a:t> megközelítés</a:t>
            </a:r>
          </a:p>
          <a:p>
            <a:r>
              <a:rPr lang="hu-HU" dirty="0" smtClean="0"/>
              <a:t>Online társalgások</a:t>
            </a:r>
          </a:p>
          <a:p>
            <a:r>
              <a:rPr lang="hu-HU" dirty="0" smtClean="0"/>
              <a:t>Az időskor politikai konstrukciója az online társalgások tükrében (Politikatudományi Szemle 2013/4)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ACB4-221A-4AC6-88B3-63F8A9C44026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194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Módszer</a:t>
            </a:r>
            <a:endParaRPr lang="de-DE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Eseményorientált vizsgálat</a:t>
            </a:r>
          </a:p>
          <a:p>
            <a:r>
              <a:rPr lang="hu-HU" dirty="0" smtClean="0"/>
              <a:t>„Székházfoglalás” – Március 7.</a:t>
            </a:r>
          </a:p>
          <a:p>
            <a:r>
              <a:rPr lang="hu-HU" dirty="0" smtClean="0"/>
              <a:t>Diákmegmozdulások és Békemenet</a:t>
            </a:r>
          </a:p>
          <a:p>
            <a:r>
              <a:rPr lang="hu-HU" dirty="0" smtClean="0"/>
              <a:t>Feltételezés: Generációs értelmezések az online társalgásokban, </a:t>
            </a:r>
            <a:r>
              <a:rPr lang="hu-HU" dirty="0" err="1" smtClean="0"/>
              <a:t>diszkurzív</a:t>
            </a:r>
            <a:r>
              <a:rPr lang="hu-HU" dirty="0" smtClean="0"/>
              <a:t> küzdelmek az idősödéssel kapcsolatban</a:t>
            </a:r>
          </a:p>
          <a:p>
            <a:endParaRPr lang="de-DE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ACB4-221A-4AC6-88B3-63F8A9C44026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687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Médiadiskurzus – online tudósítások és véleménycikkek</a:t>
            </a:r>
          </a:p>
          <a:p>
            <a:r>
              <a:rPr lang="hu-HU" dirty="0" smtClean="0"/>
              <a:t>Tudósítások szóhasználata</a:t>
            </a:r>
          </a:p>
          <a:p>
            <a:r>
              <a:rPr lang="hu-HU" dirty="0" smtClean="0"/>
              <a:t>31 cikk tartalomelemzése</a:t>
            </a:r>
            <a:endParaRPr lang="de-DE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ACB4-221A-4AC6-88B3-63F8A9C44026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108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Médiatudósítások</a:t>
            </a:r>
            <a:endParaRPr lang="de-DE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Index.hu</a:t>
            </a:r>
            <a:r>
              <a:rPr lang="hu-HU" dirty="0" smtClean="0"/>
              <a:t>, </a:t>
            </a:r>
            <a:r>
              <a:rPr lang="hu-HU" dirty="0" err="1" smtClean="0"/>
              <a:t>origo.hu</a:t>
            </a:r>
            <a:r>
              <a:rPr lang="hu-HU" dirty="0" smtClean="0"/>
              <a:t>, </a:t>
            </a:r>
            <a:r>
              <a:rPr lang="hu-HU" dirty="0" err="1" smtClean="0"/>
              <a:t>hvg.hu</a:t>
            </a:r>
            <a:r>
              <a:rPr lang="hu-HU" dirty="0" smtClean="0"/>
              <a:t>, </a:t>
            </a:r>
            <a:r>
              <a:rPr lang="hu-HU" dirty="0" err="1" smtClean="0"/>
              <a:t>nol.hu</a:t>
            </a:r>
            <a:r>
              <a:rPr lang="hu-HU" dirty="0" smtClean="0"/>
              <a:t>, </a:t>
            </a:r>
            <a:r>
              <a:rPr lang="hu-HU" dirty="0" err="1" smtClean="0"/>
              <a:t>mno.hu</a:t>
            </a:r>
            <a:r>
              <a:rPr lang="hu-HU" dirty="0" smtClean="0"/>
              <a:t>, </a:t>
            </a:r>
            <a:r>
              <a:rPr lang="hu-HU" dirty="0" err="1" smtClean="0"/>
              <a:t>magyarhirlap.hu</a:t>
            </a:r>
            <a:r>
              <a:rPr lang="hu-HU" dirty="0" smtClean="0"/>
              <a:t>, </a:t>
            </a:r>
            <a:r>
              <a:rPr lang="hu-HU" dirty="0" err="1" smtClean="0"/>
              <a:t>nepszava.hu</a:t>
            </a:r>
            <a:endParaRPr lang="hu-HU" dirty="0" smtClean="0"/>
          </a:p>
          <a:p>
            <a:r>
              <a:rPr lang="hu-HU" dirty="0" smtClean="0"/>
              <a:t>Szinte az összes médium generációs alapon határozza meg a résztvevőket</a:t>
            </a:r>
          </a:p>
          <a:p>
            <a:r>
              <a:rPr lang="hu-HU" dirty="0" smtClean="0"/>
              <a:t>Leghatározottabban az Index</a:t>
            </a:r>
          </a:p>
          <a:p>
            <a:r>
              <a:rPr lang="hu-HU" dirty="0" smtClean="0"/>
              <a:t>Magyar Hírlap a legkevésbé</a:t>
            </a:r>
          </a:p>
          <a:p>
            <a:r>
              <a:rPr lang="hu-HU" dirty="0" err="1" smtClean="0"/>
              <a:t>Hvg.hu</a:t>
            </a:r>
            <a:r>
              <a:rPr lang="hu-HU" dirty="0" smtClean="0"/>
              <a:t>, </a:t>
            </a:r>
            <a:r>
              <a:rPr lang="hu-HU" dirty="0" err="1" smtClean="0"/>
              <a:t>mno.hu</a:t>
            </a:r>
            <a:r>
              <a:rPr lang="hu-HU" dirty="0" smtClean="0"/>
              <a:t> eltérései</a:t>
            </a:r>
          </a:p>
          <a:p>
            <a:r>
              <a:rPr lang="hu-HU" dirty="0" smtClean="0"/>
              <a:t>„nyugdíjas” </a:t>
            </a:r>
            <a:r>
              <a:rPr lang="hu-HU" dirty="0" err="1" smtClean="0"/>
              <a:t>vs</a:t>
            </a:r>
            <a:r>
              <a:rPr lang="hu-HU" dirty="0" smtClean="0"/>
              <a:t> „idős”</a:t>
            </a:r>
          </a:p>
          <a:p>
            <a:endParaRPr lang="de-DE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ACB4-221A-4AC6-88B3-63F8A9C44026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847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Véleménycikkek tartalomelemzése</a:t>
            </a:r>
            <a:endParaRPr lang="de-DE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2406352"/>
              </p:ext>
            </p:extLst>
          </p:nvPr>
        </p:nvGraphicFramePr>
        <p:xfrm>
          <a:off x="395536" y="1484784"/>
          <a:ext cx="8424937" cy="48016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20800"/>
                <a:gridCol w="4120800"/>
                <a:gridCol w="183337"/>
              </a:tblGrid>
              <a:tr h="440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u="sng" dirty="0" smtClean="0">
                          <a:effectLst/>
                        </a:rPr>
                        <a:t>Kategória</a:t>
                      </a:r>
                      <a:endParaRPr lang="de-D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u="sng" dirty="0">
                          <a:effectLst/>
                        </a:rPr>
                        <a:t>Cikkek száma (összes cikk:31)</a:t>
                      </a:r>
                      <a:endParaRPr lang="de-D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1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40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>
                          <a:effectLst/>
                        </a:rPr>
                        <a:t>Fiatalok</a:t>
                      </a:r>
                      <a:endParaRPr lang="de-DE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19</a:t>
                      </a:r>
                      <a:endParaRPr lang="de-D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1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40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>
                          <a:effectLst/>
                        </a:rPr>
                        <a:t>Idősek</a:t>
                      </a:r>
                      <a:endParaRPr lang="de-DE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11</a:t>
                      </a:r>
                      <a:endParaRPr lang="de-D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1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40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>
                          <a:effectLst/>
                        </a:rPr>
                        <a:t>Alaptörvény-módosítás</a:t>
                      </a:r>
                      <a:endParaRPr lang="de-DE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10</a:t>
                      </a:r>
                      <a:endParaRPr lang="de-D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1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40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>
                          <a:effectLst/>
                        </a:rPr>
                        <a:t>2006</a:t>
                      </a:r>
                      <a:endParaRPr lang="de-DE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10</a:t>
                      </a:r>
                      <a:endParaRPr lang="de-D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1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40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>
                          <a:effectLst/>
                        </a:rPr>
                        <a:t>Biztonsági őr</a:t>
                      </a:r>
                      <a:endParaRPr lang="de-DE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9</a:t>
                      </a:r>
                      <a:endParaRPr lang="de-D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1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40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>
                          <a:effectLst/>
                        </a:rPr>
                        <a:t>„Sósavas bácsi”</a:t>
                      </a:r>
                      <a:endParaRPr lang="de-DE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>
                          <a:effectLst/>
                        </a:rPr>
                        <a:t>8</a:t>
                      </a:r>
                      <a:endParaRPr lang="de-DE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DE" sz="11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40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>
                          <a:effectLst/>
                        </a:rPr>
                        <a:t>Selmeczi Gabriella</a:t>
                      </a:r>
                      <a:endParaRPr lang="de-DE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8</a:t>
                      </a:r>
                      <a:endParaRPr lang="de-D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0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Bajnai Gordon</a:t>
                      </a:r>
                      <a:endParaRPr lang="de-D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7</a:t>
                      </a:r>
                      <a:endParaRPr lang="de-D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0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hu-HU" sz="2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fiatalok + idősek</a:t>
                      </a:r>
                      <a:endParaRPr lang="de-D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de-DE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ACB4-221A-4AC6-88B3-63F8A9C44026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825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 smtClean="0"/>
              <a:t>A cikkek jelentős részében a generáció csak </a:t>
            </a:r>
            <a:r>
              <a:rPr lang="hu-HU" dirty="0" err="1" smtClean="0"/>
              <a:t>konstruktum</a:t>
            </a:r>
            <a:r>
              <a:rPr lang="hu-HU" dirty="0" smtClean="0"/>
              <a:t>, azaz a helyzet konstrukciójában felhasznált eszköz</a:t>
            </a:r>
          </a:p>
          <a:p>
            <a:r>
              <a:rPr lang="hu-HU" sz="2200" i="1" dirty="0"/>
              <a:t>„a Bayer Gárda rendkívül rosszarcú, példátlanul bugris módra viselkedő, rikácsoló, buzizó és zsidózó öregeit” (</a:t>
            </a:r>
            <a:r>
              <a:rPr lang="hu-HU" sz="2200" i="1" dirty="0" err="1"/>
              <a:t>Andressew</a:t>
            </a:r>
            <a:r>
              <a:rPr lang="hu-HU" sz="2200" i="1" dirty="0"/>
              <a:t> </a:t>
            </a:r>
            <a:r>
              <a:rPr lang="hu-HU" sz="2200" i="1" dirty="0" smtClean="0"/>
              <a:t>Iván, Népszabadság).</a:t>
            </a:r>
          </a:p>
          <a:p>
            <a:r>
              <a:rPr lang="hu-HU" sz="2200" i="1" dirty="0" smtClean="0"/>
              <a:t>„</a:t>
            </a:r>
            <a:r>
              <a:rPr lang="hu-HU" sz="2200" i="1" dirty="0"/>
              <a:t>a hős székházvédő csapat hamar kiegészült egy osztag nyugdíjassal, s egyikük a szelídség és a béke jegyében sósavval akarta megkínálni</a:t>
            </a:r>
            <a:r>
              <a:rPr lang="hu-HU" sz="2200" i="1" dirty="0" smtClean="0"/>
              <a:t>” (Mátyás Győző, 168 óra)</a:t>
            </a:r>
          </a:p>
          <a:p>
            <a:r>
              <a:rPr lang="hu-HU" sz="2200" i="1" dirty="0"/>
              <a:t>„tiszta szívű fiatalok egy maroknyi csoportja elhatározta, megmutatja a világnak” (Dési János, Népszava)</a:t>
            </a:r>
          </a:p>
          <a:p>
            <a:r>
              <a:rPr lang="hu-HU" sz="2200" i="1" dirty="0"/>
              <a:t>„Pedig Selmeczi vihetett volna szép piros almát, is, hátha beleharapnak a politika "Hófehérkéi", a világszám kormánynál sokkal szebb, tisztább márciusi ifjak.” (Veres Jenő, Népszava)</a:t>
            </a:r>
          </a:p>
          <a:p>
            <a:r>
              <a:rPr lang="hu-HU" dirty="0"/>
              <a:t>A generációs hovatartozás egy adott csoport jellemzőjeként jelenik meg, így ezt a jellemzőt kell teljes egészében pozitívan vagy negatívan megjeleníteni az adott csoport pozitív vagy negatív megjelenítéséhez.</a:t>
            </a:r>
          </a:p>
          <a:p>
            <a:r>
              <a:rPr lang="hu-HU" dirty="0"/>
              <a:t>Az ellentüntetőkkel szimpatizáló médiumoknál a generációs elhelyezés sokkal kevésbé van  jelen</a:t>
            </a:r>
            <a:endParaRPr lang="de-DE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ACB4-221A-4AC6-88B3-63F8A9C44026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400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Generációs megközelítésű cikkek</a:t>
            </a:r>
            <a:endParaRPr lang="de-DE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Fidesz és az idősek (Véleményvezér, Alternatíva)</a:t>
            </a:r>
          </a:p>
          <a:p>
            <a:r>
              <a:rPr lang="hu-HU" dirty="0" smtClean="0"/>
              <a:t>Tiltakozás a generációs értelmezés ellen (</a:t>
            </a:r>
            <a:r>
              <a:rPr lang="hu-HU" dirty="0" err="1" smtClean="0"/>
              <a:t>Kerdem</a:t>
            </a:r>
            <a:r>
              <a:rPr lang="hu-HU" dirty="0" smtClean="0"/>
              <a:t> </a:t>
            </a:r>
            <a:r>
              <a:rPr lang="hu-HU" dirty="0" err="1" smtClean="0"/>
              <a:t>blog</a:t>
            </a:r>
            <a:r>
              <a:rPr lang="hu-HU" dirty="0" smtClean="0"/>
              <a:t>)</a:t>
            </a:r>
          </a:p>
          <a:p>
            <a:r>
              <a:rPr lang="hu-HU" dirty="0" smtClean="0"/>
              <a:t>A generációk közti konfliktusok példája (Ravasz Ábel – Generációk harca; Új Szó)</a:t>
            </a:r>
          </a:p>
          <a:p>
            <a:pPr marL="0" indent="0">
              <a:buNone/>
            </a:pPr>
            <a:endParaRPr lang="hu-HU" dirty="0" smtClean="0"/>
          </a:p>
          <a:p>
            <a:endParaRPr lang="de-DE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ACB4-221A-4AC6-88B3-63F8A9C44026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993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Állampolgári társalgások</a:t>
            </a:r>
            <a:endParaRPr lang="de-DE" dirty="0"/>
          </a:p>
        </p:txBody>
      </p:sp>
      <p:graphicFrame>
        <p:nvGraphicFramePr>
          <p:cNvPr id="6" name="Tartalom helye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40557697"/>
              </p:ext>
            </p:extLst>
          </p:nvPr>
        </p:nvGraphicFramePr>
        <p:xfrm>
          <a:off x="323528" y="1628799"/>
          <a:ext cx="4032448" cy="45206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79998"/>
                <a:gridCol w="2052450"/>
              </a:tblGrid>
              <a:tr h="4750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u="sng">
                          <a:effectLst/>
                        </a:rPr>
                        <a:t>Oldal</a:t>
                      </a:r>
                      <a:endParaRPr lang="de-D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0" marR="46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u="sng">
                          <a:effectLst/>
                        </a:rPr>
                        <a:t>Kommentszám</a:t>
                      </a:r>
                      <a:endParaRPr lang="de-D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0" marR="46960" marT="0" marB="0"/>
                </a:tc>
              </a:tr>
              <a:tr h="6084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Comment.hu</a:t>
                      </a:r>
                      <a:r>
                        <a:rPr lang="hu-H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hu-HU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Index.hu</a:t>
                      </a:r>
                      <a:r>
                        <a:rPr lang="hu-H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de-D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960" marR="46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</a:rPr>
                        <a:t>114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0" marR="46960" marT="0" marB="0"/>
                </a:tc>
              </a:tr>
              <a:tr h="493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Origo.hu</a:t>
                      </a:r>
                      <a:endParaRPr lang="de-D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960" marR="46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</a:rPr>
                        <a:t>46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0" marR="46960" marT="0" marB="0"/>
                </a:tc>
              </a:tr>
              <a:tr h="3702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Hír24</a:t>
                      </a:r>
                      <a:endParaRPr lang="de-D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960" marR="46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</a:rPr>
                        <a:t>1527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0" marR="46960" marT="0" marB="0"/>
                </a:tc>
              </a:tr>
              <a:tr h="3042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HVG.hu</a:t>
                      </a:r>
                      <a:endParaRPr lang="de-D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960" marR="46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</a:rPr>
                        <a:t>422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0" marR="46960" marT="0" marB="0"/>
                </a:tc>
              </a:tr>
              <a:tr h="3702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Blikk</a:t>
                      </a:r>
                      <a:endParaRPr lang="de-D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960" marR="46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</a:rPr>
                        <a:t>87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0" marR="46960" marT="0" marB="0"/>
                </a:tc>
              </a:tr>
              <a:tr h="3042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Kuruc.info</a:t>
                      </a:r>
                      <a:endParaRPr lang="de-D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960" marR="46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167</a:t>
                      </a:r>
                      <a:endParaRPr lang="de-D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0" marR="46960" marT="0" marB="0"/>
                </a:tc>
              </a:tr>
              <a:tr h="3702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MNO</a:t>
                      </a:r>
                      <a:endParaRPr lang="de-D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960" marR="46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155</a:t>
                      </a:r>
                      <a:endParaRPr lang="de-D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0" marR="46960" marT="0" marB="0"/>
                </a:tc>
              </a:tr>
              <a:tr h="3042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NOL</a:t>
                      </a:r>
                      <a:endParaRPr lang="de-D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960" marR="46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577</a:t>
                      </a:r>
                      <a:endParaRPr lang="de-D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0" marR="46960" marT="0" marB="0"/>
                </a:tc>
              </a:tr>
              <a:tr h="3702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Népszava</a:t>
                      </a:r>
                      <a:endParaRPr lang="de-D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960" marR="46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53</a:t>
                      </a:r>
                      <a:endParaRPr lang="de-DE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0" marR="46960" marT="0" marB="0"/>
                </a:tc>
              </a:tr>
              <a:tr h="493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Magyar Hírlap</a:t>
                      </a:r>
                      <a:endParaRPr lang="de-D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960" marR="46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261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60" marR="46960" marT="0" marB="0"/>
                </a:tc>
              </a:tr>
            </a:tbl>
          </a:graphicData>
        </a:graphic>
      </p:graphicFrame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dirty="0" smtClean="0"/>
              <a:t>3409 komment</a:t>
            </a:r>
          </a:p>
          <a:p>
            <a:r>
              <a:rPr lang="hu-HU" dirty="0" smtClean="0"/>
              <a:t>+ kiegészítő minta: Népszava véleménycikkek kommentjei (283 komment)</a:t>
            </a:r>
          </a:p>
          <a:p>
            <a:r>
              <a:rPr lang="hu-HU" dirty="0" smtClean="0"/>
              <a:t>= 3692 komment</a:t>
            </a:r>
            <a:endParaRPr lang="de-DE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ACB4-221A-4AC6-88B3-63F8A9C44026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605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ka">
  <a:themeElements>
    <a:clrScheme name="Technik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k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k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0</TotalTime>
  <Words>508</Words>
  <Application>Microsoft Office PowerPoint</Application>
  <PresentationFormat>Diavetítés a képernyőre (4:3 oldalarány)</PresentationFormat>
  <Paragraphs>108</Paragraphs>
  <Slides>11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2" baseType="lpstr">
      <vt:lpstr>Technika</vt:lpstr>
      <vt:lpstr>A székházfoglalás generációs értelmezései</vt:lpstr>
      <vt:lpstr>Az időskor politikai konstrukciói</vt:lpstr>
      <vt:lpstr>Módszer</vt:lpstr>
      <vt:lpstr>PowerPoint bemutató</vt:lpstr>
      <vt:lpstr>Médiatudósítások</vt:lpstr>
      <vt:lpstr>Véleménycikkek tartalomelemzése</vt:lpstr>
      <vt:lpstr>PowerPoint bemutató</vt:lpstr>
      <vt:lpstr>Generációs megközelítésű cikkek</vt:lpstr>
      <vt:lpstr>Állampolgári társalgások</vt:lpstr>
      <vt:lpstr>PowerPoint bemutató</vt:lpstr>
      <vt:lpstr>Konklúzió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székházfoglalás generációs értelmezései</dc:title>
  <dc:creator>Lorenz</dc:creator>
  <cp:lastModifiedBy>TAMAS Veronika</cp:lastModifiedBy>
  <cp:revision>11</cp:revision>
  <dcterms:created xsi:type="dcterms:W3CDTF">2013-11-13T11:42:08Z</dcterms:created>
  <dcterms:modified xsi:type="dcterms:W3CDTF">2013-12-11T07:21:41Z</dcterms:modified>
</cp:coreProperties>
</file>