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3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A59399-1B53-490E-A4C4-798FB9C3B693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F6EA98-3130-44B7-9B90-3990049AB25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335652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9F6EA98-3130-44B7-9B90-3990049AB25F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77158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90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3436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504557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75390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0521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236166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2574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2367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939026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105087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683592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7835346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5696244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8455473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877855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4797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3403DB-0DEE-42E1-99F5-3553FEFF62F0}" type="datetimeFigureOut">
              <a:rPr lang="it-IT" smtClean="0"/>
              <a:t>07/11/2016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7F107F25-C762-4D7B-A9C1-49B4579A8CA8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16942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g"/><Relationship Id="rId5" Type="http://schemas.openxmlformats.org/officeDocument/2006/relationships/image" Target="../media/image11.jp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21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2589213" y="1769424"/>
            <a:ext cx="8915399" cy="2208810"/>
          </a:xfrm>
        </p:spPr>
        <p:txBody>
          <a:bodyPr>
            <a:normAutofit fontScale="90000"/>
          </a:bodyPr>
          <a:lstStyle/>
          <a:p>
            <a:pPr algn="ctr"/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/>
            </a:r>
            <a:b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</a:br>
            <a: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The Memory of 56</a:t>
            </a:r>
            <a:b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</a:br>
            <a:r>
              <a:rPr lang="it-IT" sz="40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Traces</a:t>
            </a:r>
            <a: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of </a:t>
            </a:r>
            <a:r>
              <a:rPr lang="it-IT" sz="40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past</a:t>
            </a:r>
            <a: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and Cultural Heritage in Europe of an </a:t>
            </a:r>
            <a:r>
              <a:rPr lang="it-IT" sz="40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interrupted</a:t>
            </a:r>
            <a: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sz="40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dream</a:t>
            </a:r>
            <a: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of </a:t>
            </a:r>
            <a:r>
              <a:rPr lang="it-IT" sz="40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democratising</a:t>
            </a:r>
            <a:r>
              <a:rPr lang="it-IT" sz="40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sz="40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socialism</a:t>
            </a:r>
            <a:endParaRPr lang="it-IT" sz="40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713" y="499319"/>
            <a:ext cx="3175000" cy="889000"/>
          </a:xfrm>
          <a:prstGeom prst="rect">
            <a:avLst/>
          </a:prstGeom>
        </p:spPr>
      </p:pic>
      <p:sp>
        <p:nvSpPr>
          <p:cNvPr id="5" name="CasellaDiTesto 4"/>
          <p:cNvSpPr txBox="1"/>
          <p:nvPr/>
        </p:nvSpPr>
        <p:spPr>
          <a:xfrm>
            <a:off x="4476997" y="943819"/>
            <a:ext cx="2087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7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th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November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2016</a:t>
            </a:r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5055" y="3871356"/>
            <a:ext cx="4144488" cy="2719449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5190" y="4173741"/>
            <a:ext cx="4569422" cy="2417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3675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769423"/>
            <a:ext cx="8748010" cy="4785756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025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3371" y="1905000"/>
            <a:ext cx="5128163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383371" y="6056416"/>
            <a:ext cx="27158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…</a:t>
            </a:r>
            <a:r>
              <a:rPr lang="it-IT" sz="16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counterrevolutionary</a:t>
            </a:r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sz="16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bands</a:t>
            </a:r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…</a:t>
            </a:r>
            <a:endParaRPr lang="it-IT" sz="16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0198" y="1905000"/>
            <a:ext cx="4284414" cy="377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907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1905000"/>
            <a:ext cx="2794000" cy="363220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1975490" y="5807034"/>
            <a:ext cx="32944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Maurice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Halbwachs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(1877 – 1945)</a:t>
            </a:r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662" y="1828800"/>
            <a:ext cx="2540000" cy="370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798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5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905000"/>
            <a:ext cx="2026576" cy="2132610"/>
          </a:xfrm>
        </p:spPr>
      </p:pic>
      <p:sp>
        <p:nvSpPr>
          <p:cNvPr id="6" name="CasellaDiTesto 5"/>
          <p:cNvSpPr txBox="1"/>
          <p:nvPr/>
        </p:nvSpPr>
        <p:spPr>
          <a:xfrm>
            <a:off x="2592925" y="4298868"/>
            <a:ext cx="27687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Eric J. </a:t>
            </a:r>
            <a:r>
              <a:rPr lang="it-IT" sz="16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Hobsbawm</a:t>
            </a:r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(1917 – 2012)</a:t>
            </a:r>
            <a:endParaRPr lang="it-IT" sz="16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7381" y="1896395"/>
            <a:ext cx="1781175" cy="257175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8637381" y="4637422"/>
            <a:ext cx="28937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Benedict</a:t>
            </a:r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Anderson (1936 – 2015)</a:t>
            </a:r>
            <a:endParaRPr lang="it-IT" sz="16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2415" y="3182270"/>
            <a:ext cx="2409056" cy="3420093"/>
          </a:xfrm>
          <a:prstGeom prst="rect">
            <a:avLst/>
          </a:prstGeom>
        </p:spPr>
      </p:pic>
      <p:pic>
        <p:nvPicPr>
          <p:cNvPr id="10" name="Immagin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286" y="2074277"/>
            <a:ext cx="2672281" cy="2221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0338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5" name="Segnaposto contenut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905000"/>
            <a:ext cx="1990725" cy="2305050"/>
          </a:xfrm>
        </p:spPr>
      </p:pic>
      <p:sp>
        <p:nvSpPr>
          <p:cNvPr id="6" name="CasellaDiTesto 5"/>
          <p:cNvSpPr txBox="1"/>
          <p:nvPr/>
        </p:nvSpPr>
        <p:spPr>
          <a:xfrm>
            <a:off x="2592925" y="4476997"/>
            <a:ext cx="242566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Victor Turner (1920 – 1983)</a:t>
            </a:r>
            <a:endParaRPr lang="it-IT" sz="16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0462" y="1905000"/>
            <a:ext cx="1905000" cy="1685925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8290462" y="3823855"/>
            <a:ext cx="25923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Roland </a:t>
            </a:r>
            <a:r>
              <a:rPr lang="it-IT" sz="16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Barthes</a:t>
            </a:r>
            <a:r>
              <a:rPr lang="it-IT" sz="16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(1915 – 1980)</a:t>
            </a:r>
            <a:endParaRPr lang="it-IT" sz="16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2386940" y="5177642"/>
            <a:ext cx="4429418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u="sng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Threshold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: the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limit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between</a:t>
            </a:r>
            <a:endParaRPr lang="it-IT" i="1" dirty="0" smtClean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  <a:p>
            <a:r>
              <a:rPr lang="it-IT" i="1" dirty="0">
                <a:latin typeface="Estrangelo Edessa" panose="03080600000000000000" pitchFamily="66" charset="0"/>
                <a:cs typeface="Estrangelo Edessa" panose="03080600000000000000" pitchFamily="66" charset="0"/>
              </a:rPr>
              <a:t>a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community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which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has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been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destroyed</a:t>
            </a:r>
            <a:endParaRPr lang="it-IT" i="1" dirty="0" smtClean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  <a:p>
            <a:r>
              <a:rPr lang="it-IT" i="1" dirty="0">
                <a:latin typeface="Estrangelo Edessa" panose="03080600000000000000" pitchFamily="66" charset="0"/>
                <a:cs typeface="Estrangelo Edessa" panose="03080600000000000000" pitchFamily="66" charset="0"/>
              </a:rPr>
              <a:t>a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nd a community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which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is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being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rebuilt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.</a:t>
            </a:r>
          </a:p>
          <a:p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Here the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symbolic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role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of the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past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takes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place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,</a:t>
            </a:r>
          </a:p>
          <a:p>
            <a:r>
              <a:rPr lang="it-IT" i="1" dirty="0" err="1">
                <a:latin typeface="Estrangelo Edessa" panose="03080600000000000000" pitchFamily="66" charset="0"/>
                <a:cs typeface="Estrangelo Edessa" panose="03080600000000000000" pitchFamily="66" charset="0"/>
              </a:rPr>
              <a:t>b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ecoming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«cultural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asset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».</a:t>
            </a:r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8395855" y="5035138"/>
            <a:ext cx="330250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u="sng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Capitalization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: an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experience</a:t>
            </a:r>
            <a:endParaRPr lang="it-IT" i="1" dirty="0" smtClean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  <a:p>
            <a:r>
              <a:rPr lang="it-IT" i="1" dirty="0">
                <a:latin typeface="Estrangelo Edessa" panose="03080600000000000000" pitchFamily="66" charset="0"/>
                <a:cs typeface="Estrangelo Edessa" panose="03080600000000000000" pitchFamily="66" charset="0"/>
              </a:rPr>
              <a:t>o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f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recognition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of the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past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through</a:t>
            </a:r>
            <a:endParaRPr lang="it-IT" i="1" dirty="0" smtClean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  <a:p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its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signs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, with a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process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of </a:t>
            </a:r>
          </a:p>
          <a:p>
            <a:r>
              <a:rPr lang="it-IT" i="1" dirty="0" err="1">
                <a:latin typeface="Estrangelo Edessa" panose="03080600000000000000" pitchFamily="66" charset="0"/>
                <a:cs typeface="Estrangelo Edessa" panose="03080600000000000000" pitchFamily="66" charset="0"/>
              </a:rPr>
              <a:t>a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uthentication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.</a:t>
            </a:r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320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5" name="Segnaposto contenuto 3" descr="Flag_of_Poland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2925" y="1905000"/>
            <a:ext cx="3542763" cy="3778250"/>
          </a:xfrm>
        </p:spPr>
      </p:pic>
      <p:sp>
        <p:nvSpPr>
          <p:cNvPr id="6" name="CasellaDiTesto 5"/>
          <p:cNvSpPr txBox="1"/>
          <p:nvPr/>
        </p:nvSpPr>
        <p:spPr>
          <a:xfrm>
            <a:off x="6472052" y="2196935"/>
            <a:ext cx="49167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Polish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Law 15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february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1962</a:t>
            </a:r>
          </a:p>
          <a:p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It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protects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«cultural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monuments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»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An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absolutely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prevalent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role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is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given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to the State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It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defines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the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concept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of «social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property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»</a:t>
            </a:r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022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8564" y="1905000"/>
            <a:ext cx="5639179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3918564" y="5997039"/>
            <a:ext cx="32415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Lenin’s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Mausoluem</a:t>
            </a:r>
            <a:r>
              <a:rPr lang="it-IT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– March 1925</a:t>
            </a:r>
            <a:endParaRPr lang="it-IT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112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619" y="1905000"/>
            <a:ext cx="2422010" cy="1895104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280619" y="4025735"/>
            <a:ext cx="219643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Lenin’s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Square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-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Krasnoyarsk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5612" y="1417864"/>
            <a:ext cx="2159000" cy="3238500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9345612" y="4975761"/>
            <a:ext cx="18213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Lenin’s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Square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-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Dubna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583" y="1905000"/>
            <a:ext cx="2095500" cy="2886075"/>
          </a:xfrm>
          <a:prstGeom prst="rect">
            <a:avLst/>
          </a:prstGeom>
        </p:spPr>
      </p:pic>
      <p:sp>
        <p:nvSpPr>
          <p:cNvPr id="10" name="CasellaDiTesto 9"/>
          <p:cNvSpPr txBox="1"/>
          <p:nvPr/>
        </p:nvSpPr>
        <p:spPr>
          <a:xfrm>
            <a:off x="5863583" y="5129649"/>
            <a:ext cx="181812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LeninPlatz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– East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Berlin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7983" y="3348037"/>
            <a:ext cx="2159000" cy="3238500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5367647" y="6282047"/>
            <a:ext cx="20938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Lenin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at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Nehru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Park - India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13" name="Immagin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6949" y="5450118"/>
            <a:ext cx="1397000" cy="1111250"/>
          </a:xfrm>
          <a:prstGeom prst="rect">
            <a:avLst/>
          </a:prstGeom>
        </p:spPr>
      </p:pic>
      <p:sp>
        <p:nvSpPr>
          <p:cNvPr id="14" name="CasellaDiTesto 13"/>
          <p:cNvSpPr txBox="1"/>
          <p:nvPr/>
        </p:nvSpPr>
        <p:spPr>
          <a:xfrm>
            <a:off x="9702140" y="5866410"/>
            <a:ext cx="2190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East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Village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– New York City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577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2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5856" y="1812966"/>
            <a:ext cx="2718165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sp>
        <p:nvSpPr>
          <p:cNvPr id="6" name="CasellaDiTesto 5"/>
          <p:cNvSpPr txBox="1"/>
          <p:nvPr/>
        </p:nvSpPr>
        <p:spPr>
          <a:xfrm>
            <a:off x="2065856" y="5771408"/>
            <a:ext cx="148951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Stalinallee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-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Berlin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8919" y="2291938"/>
            <a:ext cx="4334493" cy="2814452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6198919" y="5367647"/>
            <a:ext cx="20152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Penza </a:t>
            </a:r>
            <a:r>
              <a:rPr lang="it-IT" sz="1400" i="1" dirty="0" err="1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Planetarium</a:t>
            </a:r>
            <a:r>
              <a:rPr lang="it-IT" sz="1400" i="1" dirty="0" smtClean="0">
                <a:latin typeface="Estrangelo Edessa" panose="03080600000000000000" pitchFamily="66" charset="0"/>
                <a:cs typeface="Estrangelo Edessa" panose="03080600000000000000" pitchFamily="66" charset="0"/>
              </a:rPr>
              <a:t> - 1954</a:t>
            </a:r>
            <a:endParaRPr lang="it-IT" sz="1400" i="1" dirty="0">
              <a:latin typeface="Estrangelo Edessa" panose="03080600000000000000" pitchFamily="66" charset="0"/>
              <a:cs typeface="Estrangelo Edessa" panose="03080600000000000000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034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0712" y="1757548"/>
            <a:ext cx="7457704" cy="4857007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628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1905000"/>
            <a:ext cx="5379627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0136" y="2600139"/>
            <a:ext cx="2543175" cy="1800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41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5" y="1904999"/>
            <a:ext cx="8911687" cy="4555177"/>
          </a:xfrm>
        </p:spPr>
      </p:pic>
    </p:spTree>
    <p:extLst>
      <p:ext uri="{BB962C8B-B14F-4D97-AF65-F5344CB8AC3E}">
        <p14:creationId xmlns:p14="http://schemas.microsoft.com/office/powerpoint/2010/main" val="2198025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5" name="Segnaposto contenuto 4" descr="good_bye_lenin_by_cny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2925" y="1905000"/>
            <a:ext cx="2669903" cy="3778250"/>
          </a:xfrm>
          <a:prstGeom prst="rect">
            <a:avLst/>
          </a:prstGeom>
        </p:spPr>
      </p:pic>
      <p:pic>
        <p:nvPicPr>
          <p:cNvPr id="6" name="Segnaposto contenuto 3" descr="statue-park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1737" y="1905000"/>
            <a:ext cx="3952875" cy="3162300"/>
          </a:xfrm>
          <a:prstGeom prst="rect">
            <a:avLst/>
          </a:prstGeom>
        </p:spPr>
      </p:pic>
      <p:pic>
        <p:nvPicPr>
          <p:cNvPr id="7" name="Immagine 6" descr="Budapest2010-100403-122855CET_MIC-Hungary-Budapest-Memento_Park_large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89571" y="3519127"/>
            <a:ext cx="5328592" cy="3096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6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5" name="Segnaposto contenuto 3" descr="Memento-Park-Stivali-di-Stalin-Budapes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2592925" y="1991096"/>
            <a:ext cx="5667375" cy="3778250"/>
          </a:xfrm>
        </p:spPr>
      </p:pic>
      <p:pic>
        <p:nvPicPr>
          <p:cNvPr id="6" name="Immagine 5" descr="DSCF941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682027" y="3199367"/>
            <a:ext cx="4680520" cy="3168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64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729" y="2192005"/>
            <a:ext cx="3870073" cy="274813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2659" y="2921330"/>
            <a:ext cx="5961413" cy="3693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49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2924" y="1662545"/>
            <a:ext cx="8911687" cy="4809507"/>
          </a:xfr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822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6" name="Segnaposto contenut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1905000"/>
            <a:ext cx="5022850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8" name="Immagin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7112" y="19050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12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2524" y="1905000"/>
            <a:ext cx="6667500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759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0198" y="1905000"/>
            <a:ext cx="3778250" cy="3778250"/>
          </a:xfrm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5490" y="624110"/>
            <a:ext cx="3175000" cy="889000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2112" y="1905000"/>
            <a:ext cx="4762500" cy="3438525"/>
          </a:xfrm>
          <a:prstGeom prst="rect">
            <a:avLst/>
          </a:prstGeom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8000" y="2444750"/>
            <a:ext cx="3556000" cy="196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377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ilo">
  <a:themeElements>
    <a:clrScheme name="Filo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Filo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ilo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436</TotalTime>
  <Words>164</Words>
  <Application>Microsoft Office PowerPoint</Application>
  <PresentationFormat>Widescreen</PresentationFormat>
  <Paragraphs>31</Paragraphs>
  <Slides>20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20</vt:i4>
      </vt:variant>
    </vt:vector>
  </HeadingPairs>
  <TitlesOfParts>
    <vt:vector size="26" baseType="lpstr">
      <vt:lpstr>Arial</vt:lpstr>
      <vt:lpstr>Calibri</vt:lpstr>
      <vt:lpstr>Century Gothic</vt:lpstr>
      <vt:lpstr>Estrangelo Edessa</vt:lpstr>
      <vt:lpstr>Wingdings 3</vt:lpstr>
      <vt:lpstr>Filo</vt:lpstr>
      <vt:lpstr> The Memory of 56 Traces of past and Cultural Heritage in Europe of an interrupted dream of democratising socialism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Andrea Ragusa</dc:creator>
  <cp:lastModifiedBy>Andrea Ragusa</cp:lastModifiedBy>
  <cp:revision>24</cp:revision>
  <dcterms:created xsi:type="dcterms:W3CDTF">2016-10-21T07:49:36Z</dcterms:created>
  <dcterms:modified xsi:type="dcterms:W3CDTF">2016-11-07T06:50:39Z</dcterms:modified>
</cp:coreProperties>
</file>